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57" r:id="rId7"/>
    <p:sldId id="259" r:id="rId8"/>
    <p:sldId id="261" r:id="rId9"/>
    <p:sldId id="258" r:id="rId10"/>
    <p:sldId id="260" r:id="rId11"/>
    <p:sldId id="262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AB3D8-82F6-4394-B177-33AE7F66425E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B8806-0430-43FB-BD3B-00BA243EEE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33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B8806-0430-43FB-BD3B-00BA243EEEA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07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4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54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29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61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0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72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22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74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57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13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68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69E-64B4-46DC-AB7C-ADF629815000}" type="datetimeFigureOut">
              <a:rPr lang="de-DE" smtClean="0"/>
              <a:t>22.02.2017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4528-B2E1-4C5C-9DAD-9729E82115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36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3968" y="2623119"/>
            <a:ext cx="4320600" cy="17526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ln>
                  <a:noFill/>
                </a:ln>
                <a:solidFill>
                  <a:srgbClr val="96C84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ndara"/>
                <a:ea typeface="Calibri"/>
                <a:cs typeface="Times New Roman"/>
              </a:rPr>
              <a:t>Auf den </a:t>
            </a:r>
            <a:r>
              <a:rPr lang="de-DE" b="1" dirty="0" smtClean="0">
                <a:ln>
                  <a:noFill/>
                </a:ln>
                <a:solidFill>
                  <a:srgbClr val="96C84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ndara"/>
                <a:ea typeface="Calibri"/>
                <a:cs typeface="Times New Roman"/>
              </a:rPr>
              <a:t>SPUREN</a:t>
            </a:r>
            <a:r>
              <a:rPr lang="de-DE" dirty="0" smtClean="0">
                <a:ln>
                  <a:noFill/>
                </a:ln>
                <a:solidFill>
                  <a:srgbClr val="96C84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ndara"/>
                <a:ea typeface="Calibri"/>
                <a:cs typeface="Times New Roman"/>
              </a:rPr>
              <a:t> von </a:t>
            </a:r>
            <a:r>
              <a:rPr lang="de-DE" b="1" dirty="0" smtClean="0">
                <a:ln>
                  <a:noFill/>
                </a:ln>
                <a:solidFill>
                  <a:srgbClr val="96C84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ndara"/>
                <a:ea typeface="Calibri"/>
                <a:cs typeface="Times New Roman"/>
              </a:rPr>
              <a:t>EINSTEIN &amp; Co.</a:t>
            </a:r>
            <a:endParaRPr lang="de-DE" sz="1200" dirty="0">
              <a:ea typeface="Calibri"/>
              <a:cs typeface="Times New Roman"/>
            </a:endParaRPr>
          </a:p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61512" y="332656"/>
            <a:ext cx="8135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Forscherklasse am HGW</a:t>
            </a:r>
            <a:endParaRPr lang="de-DE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83568" y="1786552"/>
            <a:ext cx="3239770" cy="3851910"/>
            <a:chOff x="683568" y="1543050"/>
            <a:chExt cx="3239770" cy="3851910"/>
          </a:xfrm>
        </p:grpSpPr>
        <p:sp>
          <p:nvSpPr>
            <p:cNvPr id="7" name="Rechteck 6"/>
            <p:cNvSpPr/>
            <p:nvPr/>
          </p:nvSpPr>
          <p:spPr>
            <a:xfrm>
              <a:off x="683568" y="1543050"/>
              <a:ext cx="3239770" cy="38519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96C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" t="3811" r="35689" b="7196"/>
            <a:stretch/>
          </p:blipFill>
          <p:spPr bwMode="auto">
            <a:xfrm>
              <a:off x="1191532" y="2108187"/>
              <a:ext cx="2495373" cy="252089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924851" y="1771645"/>
              <a:ext cx="2869996" cy="3600366"/>
              <a:chOff x="0" y="0"/>
              <a:chExt cx="2870200" cy="3600450"/>
            </a:xfrm>
            <a:noFill/>
          </p:grpSpPr>
          <p:sp>
            <p:nvSpPr>
              <p:cNvPr id="9" name="Textfeld 6"/>
              <p:cNvSpPr txBox="1"/>
              <p:nvPr/>
            </p:nvSpPr>
            <p:spPr>
              <a:xfrm>
                <a:off x="0" y="1600200"/>
                <a:ext cx="2870200" cy="200025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ArchDownPour">
                  <a:avLst>
                    <a:gd name="adj1" fmla="val 203759"/>
                    <a:gd name="adj2" fmla="val 67286"/>
                  </a:avLst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b="1" dirty="0">
                    <a:ln>
                      <a:noFill/>
                    </a:ln>
                    <a:solidFill>
                      <a:srgbClr val="96C846"/>
                    </a:solidFill>
                    <a:effectLst/>
                    <a:latin typeface="Bradley Hand ITC"/>
                    <a:ea typeface="Calibri"/>
                    <a:cs typeface="Times New Roman"/>
                  </a:rPr>
                  <a:t>H</a:t>
                </a:r>
                <a:r>
                  <a:rPr lang="de-DE" sz="1600" b="1" dirty="0">
                    <a:ln>
                      <a:noFill/>
                    </a:ln>
                    <a:effectLst/>
                    <a:latin typeface="Bradley Hand ITC"/>
                    <a:ea typeface="Calibri"/>
                    <a:cs typeface="Times New Roman"/>
                  </a:rPr>
                  <a:t>obby</a:t>
                </a:r>
                <a:r>
                  <a:rPr lang="de-DE" sz="1600" b="1" dirty="0">
                    <a:ln>
                      <a:noFill/>
                    </a:ln>
                    <a:gradFill>
                      <a:gsLst>
                        <a:gs pos="0">
                          <a:srgbClr val="2D6C03"/>
                        </a:gs>
                        <a:gs pos="78000">
                          <a:srgbClr val="74D83F"/>
                        </a:gs>
                        <a:gs pos="100000">
                          <a:srgbClr val="F2FBEE"/>
                        </a:gs>
                      </a:gsLst>
                      <a:lin ang="5400000" scaled="0"/>
                    </a:gradFill>
                    <a:effectLst/>
                    <a:latin typeface="Bradley Hand ITC"/>
                    <a:ea typeface="Calibri"/>
                    <a:cs typeface="Times New Roman"/>
                  </a:rPr>
                  <a:t> </a:t>
                </a:r>
                <a:r>
                  <a:rPr lang="de-DE" sz="1600" b="1" dirty="0">
                    <a:ln>
                      <a:noFill/>
                    </a:ln>
                    <a:solidFill>
                      <a:srgbClr val="96C846"/>
                    </a:solidFill>
                    <a:effectLst/>
                    <a:latin typeface="Bradley Hand ITC"/>
                    <a:ea typeface="Calibri"/>
                    <a:cs typeface="Times New Roman"/>
                  </a:rPr>
                  <a:t>G</a:t>
                </a:r>
                <a:r>
                  <a:rPr lang="de-DE" sz="1600" b="1" dirty="0">
                    <a:ln>
                      <a:noFill/>
                    </a:ln>
                    <a:effectLst/>
                    <a:latin typeface="Bradley Hand ITC"/>
                    <a:ea typeface="Calibri"/>
                    <a:cs typeface="Times New Roman"/>
                  </a:rPr>
                  <a:t>oes</a:t>
                </a:r>
                <a:r>
                  <a:rPr lang="de-DE" sz="1600" b="1" dirty="0">
                    <a:ln>
                      <a:noFill/>
                    </a:ln>
                    <a:gradFill>
                      <a:gsLst>
                        <a:gs pos="0">
                          <a:srgbClr val="2D6C03"/>
                        </a:gs>
                        <a:gs pos="78000">
                          <a:srgbClr val="74D83F"/>
                        </a:gs>
                        <a:gs pos="100000">
                          <a:srgbClr val="F2FBEE"/>
                        </a:gs>
                      </a:gsLst>
                      <a:lin ang="5400000" scaled="0"/>
                    </a:gradFill>
                    <a:effectLst/>
                    <a:latin typeface="Bradley Hand ITC"/>
                    <a:ea typeface="Calibri"/>
                    <a:cs typeface="Times New Roman"/>
                  </a:rPr>
                  <a:t> </a:t>
                </a:r>
                <a:r>
                  <a:rPr lang="de-DE" sz="1600" b="1" dirty="0">
                    <a:ln>
                      <a:noFill/>
                    </a:ln>
                    <a:solidFill>
                      <a:srgbClr val="96C846"/>
                    </a:solidFill>
                    <a:effectLst/>
                    <a:latin typeface="Bradley Hand ITC"/>
                    <a:ea typeface="Calibri"/>
                    <a:cs typeface="Times New Roman"/>
                  </a:rPr>
                  <a:t>W</a:t>
                </a:r>
                <a:r>
                  <a:rPr lang="de-DE" sz="1600" b="1" dirty="0">
                    <a:ln>
                      <a:noFill/>
                    </a:ln>
                    <a:effectLst/>
                    <a:latin typeface="Bradley Hand ITC"/>
                    <a:ea typeface="Calibri"/>
                    <a:cs typeface="Times New Roman"/>
                  </a:rPr>
                  <a:t>issenschaft</a:t>
                </a:r>
                <a:endParaRPr lang="de-DE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222250" y="0"/>
                <a:ext cx="2401570" cy="3242945"/>
              </a:xfrm>
              <a:prstGeom prst="ellipse">
                <a:avLst/>
              </a:prstGeom>
              <a:grpFill/>
              <a:ln w="19050">
                <a:solidFill>
                  <a:srgbClr val="96C8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86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72612" y="5229200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630804" y="428213"/>
            <a:ext cx="7922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Spicken erlaubt </a:t>
            </a:r>
          </a:p>
          <a:p>
            <a:pPr algn="ctr"/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Lernen von der Natur</a:t>
            </a:r>
            <a:endParaRPr lang="de-DE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1521" y="2492896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φ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Warum sind Haie Schwimmweltmeister? 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φ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Warum funktionieren Autositze wie Fischflossen? 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φ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Wie fliegen Flugzeuge? 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φ 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…</a:t>
            </a:r>
            <a:endParaRPr lang="de-D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Grafik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228669"/>
            <a:ext cx="3188176" cy="13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72612" y="5229200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698771" y="428213"/>
            <a:ext cx="778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Chemie rund ums Grün</a:t>
            </a:r>
            <a:endParaRPr lang="de-DE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4137" y="1988840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ϑ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Wie entstehen Solarzellen aus </a:t>
            </a:r>
            <a:r>
              <a:rPr lang="de-DE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Hibiskustee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ϑ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Warum ist die Pflanzenwelt so bunt?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ϑ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Warum kann auch Grün verdauen? 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ϑ 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…</a:t>
            </a:r>
            <a:endParaRPr lang="de-D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30828" r="45858"/>
          <a:stretch/>
        </p:blipFill>
        <p:spPr bwMode="auto">
          <a:xfrm>
            <a:off x="467544" y="4671279"/>
            <a:ext cx="1601470" cy="155511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" r="6982" b="5216"/>
          <a:stretch/>
        </p:blipFill>
        <p:spPr bwMode="auto">
          <a:xfrm>
            <a:off x="2991490" y="4584919"/>
            <a:ext cx="1601470" cy="164147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05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72612" y="5229200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623786" y="428213"/>
            <a:ext cx="7936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Mehr am Schnuppertag</a:t>
            </a:r>
            <a:endParaRPr lang="de-DE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14229" y="1844824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de-DE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Freitag, den 31. März 2017, von 15.00 Uhr bis 17.30 Uhr</a:t>
            </a:r>
            <a:endParaRPr lang="de-DE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619672" y="4011081"/>
            <a:ext cx="2592288" cy="2461622"/>
            <a:chOff x="0" y="0"/>
            <a:chExt cx="1585595" cy="1570990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7" t="8955" r="23265"/>
            <a:stretch/>
          </p:blipFill>
          <p:spPr bwMode="auto">
            <a:xfrm>
              <a:off x="6350" y="768350"/>
              <a:ext cx="791845" cy="80264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7" t="25781" r="19960" b="26459"/>
            <a:stretch/>
          </p:blipFill>
          <p:spPr bwMode="auto">
            <a:xfrm>
              <a:off x="793750" y="0"/>
              <a:ext cx="791845" cy="80264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" t="3811" r="35689" b="7196"/>
            <a:stretch/>
          </p:blipFill>
          <p:spPr bwMode="auto">
            <a:xfrm>
              <a:off x="0" y="0"/>
              <a:ext cx="791845" cy="802640"/>
            </a:xfrm>
            <a:prstGeom prst="rect">
              <a:avLst/>
            </a:prstGeom>
            <a:ln>
              <a:noFill/>
            </a:ln>
            <a:effectLst>
              <a:outerShdw sx="1000" sy="1000" algn="ctr" rotWithShape="0">
                <a:srgbClr val="000000"/>
              </a:outerShdw>
              <a:softEdge rad="63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1" t="29145" r="32831" b="26187"/>
            <a:stretch/>
          </p:blipFill>
          <p:spPr bwMode="auto">
            <a:xfrm>
              <a:off x="793750" y="768350"/>
              <a:ext cx="791845" cy="80264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1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772612" y="5229200"/>
            <a:ext cx="3239770" cy="1385570"/>
          </a:xfrm>
          <a:prstGeom prst="rect">
            <a:avLst/>
          </a:prstGeom>
          <a:gradFill>
            <a:gsLst>
              <a:gs pos="0">
                <a:srgbClr val="70AD47">
                  <a:lumMod val="0"/>
                  <a:lumOff val="100000"/>
                </a:srgbClr>
              </a:gs>
              <a:gs pos="10000">
                <a:srgbClr val="70AD47">
                  <a:lumMod val="0"/>
                  <a:lumOff val="100000"/>
                </a:srgbClr>
              </a:gs>
              <a:gs pos="100000">
                <a:srgbClr val="96C846">
                  <a:alpha val="80000"/>
                </a:srgbClr>
              </a:gs>
            </a:gsLst>
            <a:path path="circle">
              <a:fillToRect l="50000" t="-80000" r="50000" b="180000"/>
            </a:path>
          </a:gradFill>
          <a:ln w="15875" cap="flat" cmpd="sng" algn="ctr">
            <a:solidFill>
              <a:srgbClr val="96C84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91" y="5648040"/>
            <a:ext cx="958644" cy="958255"/>
          </a:xfrm>
          <a:prstGeom prst="rect">
            <a:avLst/>
          </a:prstGeom>
        </p:spPr>
      </p:pic>
      <p:sp>
        <p:nvSpPr>
          <p:cNvPr id="7" name="Textfeld 3"/>
          <p:cNvSpPr txBox="1"/>
          <p:nvPr/>
        </p:nvSpPr>
        <p:spPr>
          <a:xfrm>
            <a:off x="5931313" y="5241892"/>
            <a:ext cx="2996352" cy="41389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>
                <a:ln>
                  <a:noFill/>
                </a:ln>
                <a:solidFill>
                  <a:srgbClr val="96C846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Calibri"/>
                <a:cs typeface="Times New Roman"/>
              </a:rPr>
              <a:t>Die FORSCHERKLASSE am</a:t>
            </a: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2021" y="428213"/>
            <a:ext cx="88596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FORSCHERKLASSE – was ist das?</a:t>
            </a:r>
            <a:endParaRPr lang="de-DE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8721" y="1628800"/>
            <a:ext cx="81369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Ihre Kinder werden in den Jahrgangsstufen 5 und 6 über den regulären Unterricht hinaus in den naturwissenschaftlichen Fächern besonders gefördert.</a:t>
            </a:r>
          </a:p>
          <a:p>
            <a:pPr lvl="0">
              <a:lnSpc>
                <a:spcPct val="150000"/>
              </a:lnSpc>
            </a:pPr>
            <a:endParaRPr lang="de-DE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Dazu steht alle zwei Wochen eine zusätzliche Doppelstunde am Nachmittag zur Verfügung. </a:t>
            </a:r>
          </a:p>
        </p:txBody>
      </p:sp>
      <p:pic>
        <p:nvPicPr>
          <p:cNvPr id="12" name="Grafik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4" r="27132"/>
          <a:stretch/>
        </p:blipFill>
        <p:spPr bwMode="auto">
          <a:xfrm>
            <a:off x="539552" y="4912261"/>
            <a:ext cx="1224136" cy="169403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8551" r="22246" b="24579"/>
          <a:stretch/>
        </p:blipFill>
        <p:spPr bwMode="auto">
          <a:xfrm>
            <a:off x="3840033" y="5241892"/>
            <a:ext cx="1416685" cy="105918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32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72612" y="5229200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162021" y="428213"/>
            <a:ext cx="88596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FORSCHERKLASSE – was ist das?</a:t>
            </a:r>
            <a:endParaRPr lang="de-DE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8721" y="1628800"/>
            <a:ext cx="8136904" cy="22510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diesen Stunden sind die Schülerinnen und Schüler als Wissenschaftsdetektive den Naturwissenschaften auf der Spur. </a:t>
            </a:r>
          </a:p>
          <a:p>
            <a:pPr lvl="0">
              <a:lnSpc>
                <a:spcPct val="150000"/>
              </a:lnSpc>
            </a:pP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 kindliche Forscherdrang steht dabei im Mittelpunkt. </a:t>
            </a:r>
          </a:p>
        </p:txBody>
      </p:sp>
      <p:pic>
        <p:nvPicPr>
          <p:cNvPr id="11" name="Grafi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18940"/>
            <a:ext cx="2105660" cy="15798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Grafik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5795" r="1728" b="8181"/>
          <a:stretch/>
        </p:blipFill>
        <p:spPr bwMode="auto">
          <a:xfrm>
            <a:off x="3175357" y="4160177"/>
            <a:ext cx="1900555" cy="213804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08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72612" y="5229200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162021" y="428213"/>
            <a:ext cx="88596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FORSCHERKLASSE – was ist das?</a:t>
            </a:r>
            <a:endParaRPr lang="de-DE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8721" y="1628800"/>
            <a:ext cx="81369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Mithilfe spannender Projekte lernen Ihre Kinder spielerisch naturwissenschaftliche Arbeitsweisen kennen. </a:t>
            </a:r>
          </a:p>
          <a:p>
            <a:pPr lvl="0">
              <a:lnSpc>
                <a:spcPct val="150000"/>
              </a:lnSpc>
            </a:pP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Das vernetzte Denken wird ebenso gefördert wie die Fähigkeit zu selbstständigem Arbeiten.</a:t>
            </a:r>
          </a:p>
          <a:p>
            <a:pPr lvl="0">
              <a:lnSpc>
                <a:spcPct val="150000"/>
              </a:lnSpc>
            </a:pP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Ziele sind z.B. Teamfähigkeit und Kommunikationsfähigkeit  entwickeln </a:t>
            </a:r>
          </a:p>
        </p:txBody>
      </p:sp>
      <p:pic>
        <p:nvPicPr>
          <p:cNvPr id="12" name="Grafik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72354"/>
            <a:ext cx="1872208" cy="13423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Grafik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72354"/>
            <a:ext cx="2016224" cy="13809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885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72612" y="5229200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162021" y="428213"/>
            <a:ext cx="88596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FORSCHERKLASSE – was ist das?</a:t>
            </a:r>
            <a:endParaRPr lang="de-DE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8721" y="1628800"/>
            <a:ext cx="8136904" cy="28050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Teilnahme an der FORSCHERKLASSE wird Ihrem Kind durch eine zusätzliche Bemerkung im Zeugnis bescheinigt. </a:t>
            </a:r>
          </a:p>
          <a:p>
            <a:pPr lvl="0">
              <a:lnSpc>
                <a:spcPct val="150000"/>
              </a:lnSpc>
            </a:pPr>
            <a:endParaRPr lang="de-D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 finden keine Leistungserhebungen in den über den regulären Unterricht hinausgehenden Angeboten statt!</a:t>
            </a:r>
          </a:p>
        </p:txBody>
      </p:sp>
      <p:pic>
        <p:nvPicPr>
          <p:cNvPr id="12" name="Grafik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72354"/>
            <a:ext cx="1872208" cy="13423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Grafik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72354"/>
            <a:ext cx="2016224" cy="13809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182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72612" y="5229200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394456" y="428213"/>
            <a:ext cx="8394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Physikalische Knobeleien</a:t>
            </a:r>
          </a:p>
        </p:txBody>
      </p:sp>
      <p:sp>
        <p:nvSpPr>
          <p:cNvPr id="10" name="Rechteck 9"/>
          <p:cNvSpPr/>
          <p:nvPr/>
        </p:nvSpPr>
        <p:spPr>
          <a:xfrm>
            <a:off x="251521" y="2060848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Ω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de-D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 </a:t>
            </a:r>
            <a:r>
              <a:rPr lang="de-D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entstehen Brücken aus Papier?</a:t>
            </a:r>
            <a:endParaRPr lang="de-DE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Ω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Wie bleibt ein Objekt möglichst lange in der Luft?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Ω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de-D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 </a:t>
            </a:r>
            <a:r>
              <a:rPr lang="de-D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hilft die Mausefalle beim Antrieb eines Autos </a:t>
            </a:r>
            <a:r>
              <a:rPr lang="de-D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Ω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…</a:t>
            </a:r>
            <a:endParaRPr lang="de-D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t="19361" b="17323"/>
          <a:stretch/>
        </p:blipFill>
        <p:spPr bwMode="auto">
          <a:xfrm>
            <a:off x="2411760" y="4478763"/>
            <a:ext cx="1728192" cy="194014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81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72612" y="5229200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80717" y="428213"/>
            <a:ext cx="902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Mathematische Zaubereien</a:t>
            </a:r>
            <a:endParaRPr lang="de-DE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1521" y="2060848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Faszinierendes </a:t>
            </a:r>
            <a:r>
              <a:rPr lang="de-DE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Möbiusband</a:t>
            </a:r>
            <a:endParaRPr lang="de-DE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de-D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 steigt man durch eine Postkarte? 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de-D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lotzen und </a:t>
            </a:r>
            <a:r>
              <a:rPr lang="de-DE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de-DE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licksen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schauen und bauen in 3D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 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…</a:t>
            </a:r>
            <a:endParaRPr lang="de-D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6" t="2714" r="38531" b="6378"/>
          <a:stretch/>
        </p:blipFill>
        <p:spPr bwMode="auto">
          <a:xfrm>
            <a:off x="2257676" y="3931245"/>
            <a:ext cx="1090188" cy="268426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7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831438" y="4981878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1222150" y="428213"/>
            <a:ext cx="673934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Auf chemischen und </a:t>
            </a:r>
          </a:p>
          <a:p>
            <a:pPr algn="ctr"/>
            <a:r>
              <a:rPr lang="de-DE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geographischen Spuren </a:t>
            </a:r>
          </a:p>
          <a:p>
            <a:pPr algn="ctr"/>
            <a:r>
              <a:rPr lang="de-DE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von der Steinzeit</a:t>
            </a:r>
          </a:p>
          <a:p>
            <a:pPr algn="ctr"/>
            <a:r>
              <a:rPr lang="de-DE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bis zur Neuzeit</a:t>
            </a:r>
            <a:endParaRPr lang="de-DE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3088" y="3265418"/>
            <a:ext cx="86073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 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Den Farben auf der Spur – Farben herstellen und batiken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Rund ums Feuer – Feuer machen und Kerzen ziehen 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Dem Täter auf der Spur – Methoden im Kriminallabor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Steinzeitliche Überlebenstechniken 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Seifen sieden und Papier schöpfen</a:t>
            </a:r>
          </a:p>
          <a:p>
            <a:pPr lvl="0">
              <a:lnSpc>
                <a:spcPct val="150000"/>
              </a:lnSpc>
            </a:pPr>
            <a:endParaRPr lang="de-D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72612" y="5229200"/>
            <a:ext cx="3239770" cy="1385570"/>
            <a:chOff x="0" y="0"/>
            <a:chExt cx="3240465" cy="1386430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3240465" cy="1386430"/>
            </a:xfrm>
            <a:prstGeom prst="rect">
              <a:avLst/>
            </a:prstGeom>
            <a:gradFill>
              <a:gsLst>
                <a:gs pos="0">
                  <a:srgbClr val="70AD47">
                    <a:lumMod val="0"/>
                    <a:lumOff val="100000"/>
                  </a:srgbClr>
                </a:gs>
                <a:gs pos="10000">
                  <a:srgbClr val="70AD47">
                    <a:lumMod val="0"/>
                    <a:lumOff val="100000"/>
                  </a:srgbClr>
                </a:gs>
                <a:gs pos="100000">
                  <a:srgbClr val="96C846">
                    <a:alpha val="80000"/>
                  </a:srgbClr>
                </a:gs>
              </a:gsLst>
              <a:path path="circle">
                <a:fillToRect l="50000" t="-80000" r="50000" b="180000"/>
              </a:path>
            </a:gradFill>
            <a:ln w="15875" cap="flat" cmpd="sng" algn="ctr">
              <a:solidFill>
                <a:srgbClr val="96C84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650" y="419100"/>
              <a:ext cx="958850" cy="958850"/>
            </a:xfrm>
            <a:prstGeom prst="rect">
              <a:avLst/>
            </a:prstGeom>
          </p:spPr>
        </p:pic>
        <p:sp>
          <p:nvSpPr>
            <p:cNvPr id="7" name="Textfeld 3"/>
            <p:cNvSpPr txBox="1"/>
            <p:nvPr/>
          </p:nvSpPr>
          <p:spPr>
            <a:xfrm>
              <a:off x="158735" y="12700"/>
              <a:ext cx="2996995" cy="414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96C846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ndara"/>
                  <a:ea typeface="Calibri"/>
                  <a:cs typeface="Times New Roman"/>
                </a:rPr>
                <a:t>Die FORSCHERKLASSE am</a:t>
              </a: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1494822" y="428213"/>
            <a:ext cx="6194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Lego </a:t>
            </a:r>
            <a:r>
              <a:rPr lang="de-DE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goes</a:t>
            </a:r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Robotik</a:t>
            </a:r>
            <a:endParaRPr lang="de-DE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1521" y="2060848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Ψ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Der </a:t>
            </a:r>
            <a:r>
              <a:rPr lang="de-DE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LegoRoboter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sortiert Gummibärchen.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Ψ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Der </a:t>
            </a:r>
            <a:r>
              <a:rPr lang="de-DE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LegoRoboter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findet aus einem Labyrinth.</a:t>
            </a: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Ψ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Der </a:t>
            </a:r>
            <a:r>
              <a:rPr lang="de-DE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LegoRoboter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meistert einen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Parcours. </a:t>
            </a:r>
            <a:endParaRPr lang="de-D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l-G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Ψ </a:t>
            </a:r>
            <a:r>
              <a:rPr lang="de-DE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…</a:t>
            </a:r>
            <a:endParaRPr lang="de-D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9172"/>
            <a:ext cx="2466036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Bildschirmpräsentation 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Calibri</vt:lpstr>
      <vt:lpstr>Candara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marumar</dc:creator>
  <cp:lastModifiedBy>HGW Herzlich Willkommen</cp:lastModifiedBy>
  <cp:revision>24</cp:revision>
  <dcterms:created xsi:type="dcterms:W3CDTF">2015-02-25T17:49:27Z</dcterms:created>
  <dcterms:modified xsi:type="dcterms:W3CDTF">2017-02-22T16:50:41Z</dcterms:modified>
</cp:coreProperties>
</file>